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290" r:id="rId4"/>
    <p:sldId id="298" r:id="rId5"/>
    <p:sldId id="258" r:id="rId6"/>
    <p:sldId id="305" r:id="rId7"/>
    <p:sldId id="308" r:id="rId8"/>
    <p:sldId id="301" r:id="rId9"/>
    <p:sldId id="309" r:id="rId10"/>
    <p:sldId id="299" r:id="rId11"/>
    <p:sldId id="303" r:id="rId12"/>
    <p:sldId id="310" r:id="rId13"/>
    <p:sldId id="311" r:id="rId14"/>
    <p:sldId id="312" r:id="rId15"/>
    <p:sldId id="313" r:id="rId16"/>
    <p:sldId id="314" r:id="rId17"/>
    <p:sldId id="315" r:id="rId18"/>
    <p:sldId id="316" r:id="rId19"/>
  </p:sldIdLst>
  <p:sldSz cx="12192000" cy="6858000"/>
  <p:notesSz cx="6858000" cy="9144000"/>
  <p:embeddedFontLst>
    <p:embeddedFont>
      <p:font typeface="AR BERKLEY" panose="020B0604020202020204" charset="0"/>
      <p:regular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Bookman Old Style" panose="02050604050505020204" pitchFamily="18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228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8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80199" y="168603"/>
            <a:ext cx="11225473" cy="3327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“No Man Can Serve Two Masters”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6:24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B7503C-B259-FFF5-596E-6B75ABDA0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016"/>
          <a:stretch/>
        </p:blipFill>
        <p:spPr>
          <a:xfrm>
            <a:off x="3043746" y="3702867"/>
            <a:ext cx="6896729" cy="298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Direction In Life Is So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641163"/>
            <a:ext cx="1025757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Matthew 6:19-21</a:t>
            </a:r>
          </a:p>
          <a:p>
            <a:r>
              <a:rPr lang="en-US" sz="4000" b="1" dirty="0"/>
              <a:t>	</a:t>
            </a:r>
            <a:r>
              <a:rPr lang="en-US" sz="3600" dirty="0"/>
              <a:t>“Do not lay up for yourselves treasures on earth…”</a:t>
            </a:r>
          </a:p>
          <a:p>
            <a:r>
              <a:rPr lang="en-US" sz="3600" b="1" dirty="0"/>
              <a:t>	</a:t>
            </a:r>
            <a:r>
              <a:rPr lang="en-US" sz="3600" dirty="0"/>
              <a:t>“lay up for yourselves treasures in heaven…”</a:t>
            </a:r>
          </a:p>
          <a:p>
            <a:pPr lvl="1"/>
            <a:r>
              <a:rPr lang="en-US" sz="3600" dirty="0"/>
              <a:t>V. 24 “No one can serve two masters; for either he will hate the one and love the other, or else he will be loyal to the one and despise the other. You cannot serve God and mammon."</a:t>
            </a:r>
          </a:p>
          <a:p>
            <a:pPr lvl="1"/>
            <a:r>
              <a:rPr lang="en-US" sz="3600" dirty="0"/>
              <a:t>The Direction or Affection of the Heart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EFDC2C3-DA0A-0733-364B-45BC3D46E8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0" t="21490" r="14591" b="10601"/>
          <a:stretch/>
        </p:blipFill>
        <p:spPr>
          <a:xfrm>
            <a:off x="2263367" y="1692998"/>
            <a:ext cx="7822194" cy="42913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1B057B-3DC2-103D-F536-8A8C3EE16EAB}"/>
              </a:ext>
            </a:extLst>
          </p:cNvPr>
          <p:cNvSpPr txBox="1"/>
          <p:nvPr/>
        </p:nvSpPr>
        <p:spPr>
          <a:xfrm>
            <a:off x="552262" y="669956"/>
            <a:ext cx="10320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CHOOSE LIGHT RATHER THAN DARKNESS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2B3885-6137-337D-C58E-82BEBB7227B0}"/>
              </a:ext>
            </a:extLst>
          </p:cNvPr>
          <p:cNvSpPr txBox="1"/>
          <p:nvPr/>
        </p:nvSpPr>
        <p:spPr>
          <a:xfrm>
            <a:off x="2507810" y="1874067"/>
            <a:ext cx="4128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Matthew 6:22,23</a:t>
            </a:r>
          </a:p>
        </p:txBody>
      </p:sp>
    </p:spTree>
    <p:extLst>
      <p:ext uri="{BB962C8B-B14F-4D97-AF65-F5344CB8AC3E}">
        <p14:creationId xmlns:p14="http://schemas.microsoft.com/office/powerpoint/2010/main" val="2753152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80199" y="168603"/>
            <a:ext cx="1122547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Bookman Old Style" panose="02050604050505020204" pitchFamily="18" charset="0"/>
              </a:rPr>
              <a:t>MASTER – SERVANT RELATIONSHIP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3533B8-A75C-8477-CA0F-D13787C2ECF6}"/>
              </a:ext>
            </a:extLst>
          </p:cNvPr>
          <p:cNvSpPr txBox="1"/>
          <p:nvPr/>
        </p:nvSpPr>
        <p:spPr>
          <a:xfrm>
            <a:off x="2976395" y="3522737"/>
            <a:ext cx="623920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Romans 6:16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</a:rPr>
              <a:t>It is OUR CHOICE!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2256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OUR MASTER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602827" y="1667139"/>
            <a:ext cx="10257577" cy="461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70" b="1" u="sng" dirty="0"/>
              <a:t>HE MADE US</a:t>
            </a:r>
          </a:p>
          <a:p>
            <a:r>
              <a:rPr lang="en-US" sz="3670" b="1" dirty="0"/>
              <a:t>	</a:t>
            </a:r>
            <a:r>
              <a:rPr lang="en-US" sz="3670" dirty="0"/>
              <a:t>2 Samuel 22:4 “Lord, worthy to be praised”</a:t>
            </a:r>
          </a:p>
          <a:p>
            <a:r>
              <a:rPr lang="en-US" sz="3670" dirty="0"/>
              <a:t>	Matthew 6:24 “serve” be in bondage; “master” 	God, Lord, Master; “mammon” Aramaic, riches</a:t>
            </a:r>
          </a:p>
          <a:p>
            <a:r>
              <a:rPr lang="en-US" sz="3670" dirty="0"/>
              <a:t>	Word “MASTER” translated “LORD” in Revelation 	22:6</a:t>
            </a:r>
          </a:p>
          <a:p>
            <a:r>
              <a:rPr lang="en-US" sz="3670" dirty="0"/>
              <a:t>	Matthew 4:10 - God called LORD or MASTER</a:t>
            </a:r>
          </a:p>
          <a:p>
            <a:r>
              <a:rPr lang="en-US" sz="3670" dirty="0"/>
              <a:t>	We will account to Him - Romans 14:12</a:t>
            </a:r>
          </a:p>
        </p:txBody>
      </p:sp>
    </p:spTree>
    <p:extLst>
      <p:ext uri="{BB962C8B-B14F-4D97-AF65-F5344CB8AC3E}">
        <p14:creationId xmlns:p14="http://schemas.microsoft.com/office/powerpoint/2010/main" val="36294370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OUR MASTER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602827" y="1667139"/>
            <a:ext cx="10257577" cy="461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70" b="1" u="sng" dirty="0"/>
              <a:t>HE MADE US</a:t>
            </a:r>
          </a:p>
          <a:p>
            <a:r>
              <a:rPr lang="en-US" sz="3670" b="1" dirty="0"/>
              <a:t>	</a:t>
            </a:r>
            <a:r>
              <a:rPr lang="en-US" sz="3670" dirty="0"/>
              <a:t>Exodus 20:3 “no other gods before Me”</a:t>
            </a:r>
          </a:p>
          <a:p>
            <a:r>
              <a:rPr lang="en-US" sz="3670" dirty="0"/>
              <a:t>	He is a jealous God – Exodus 34:14</a:t>
            </a:r>
          </a:p>
          <a:p>
            <a:pPr lvl="0"/>
            <a:r>
              <a:rPr lang="en-US" sz="3670" b="1" u="sng" dirty="0">
                <a:solidFill>
                  <a:prstClr val="black"/>
                </a:solidFill>
              </a:rPr>
              <a:t>GOD WILL PUNISH SPIRITUAL ADULTERERS</a:t>
            </a:r>
          </a:p>
          <a:p>
            <a:r>
              <a:rPr lang="en-US" sz="3670" dirty="0"/>
              <a:t>	Leviticus 26:14-20</a:t>
            </a:r>
          </a:p>
          <a:p>
            <a:r>
              <a:rPr lang="en-US" sz="3670" dirty="0"/>
              <a:t>	James 4:7 “submit to God – resist the devil”</a:t>
            </a:r>
          </a:p>
          <a:p>
            <a:r>
              <a:rPr lang="en-US" sz="3670" dirty="0"/>
              <a:t>Becoming a Christian is to become the slave of God, 	who is our Master</a:t>
            </a:r>
          </a:p>
        </p:txBody>
      </p:sp>
    </p:spTree>
    <p:extLst>
      <p:ext uri="{BB962C8B-B14F-4D97-AF65-F5344CB8AC3E}">
        <p14:creationId xmlns:p14="http://schemas.microsoft.com/office/powerpoint/2010/main" val="113440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52064" y="807157"/>
            <a:ext cx="7072452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Initial Faith Leads To Repentance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94186" y="1730512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My Master rules in my likes &amp; dislikes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My Master rebukes me for sin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He calls me to obedience – be baptized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My submission to His will in ALL things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 agree to obey ALL that God requires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As His servant I will be what He wants me to be; go, serve, think and do as He wills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Mark 12:30 “Love the Lord (Master) your God</a:t>
            </a:r>
          </a:p>
        </p:txBody>
      </p:sp>
    </p:spTree>
    <p:extLst>
      <p:ext uri="{BB962C8B-B14F-4D97-AF65-F5344CB8AC3E}">
        <p14:creationId xmlns:p14="http://schemas.microsoft.com/office/powerpoint/2010/main" val="21735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879225" y="807157"/>
            <a:ext cx="6745111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Matthew 6:24 ASV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39865" y="1809682"/>
            <a:ext cx="10257577" cy="424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85" dirty="0">
                <a:solidFill>
                  <a:prstClr val="black"/>
                </a:solidFill>
              </a:rPr>
              <a:t>24 “No man can serve two masters; for either he will hate the one, and love the other; or else he will hold to one, and despise the other. Ye cannot serve God and mammon.”</a:t>
            </a:r>
          </a:p>
          <a:p>
            <a:pPr lvl="0"/>
            <a:r>
              <a:rPr lang="en-US" sz="3385" dirty="0"/>
              <a:t>“be loyal to” NKJ   “be devoted to” NASV</a:t>
            </a:r>
          </a:p>
          <a:p>
            <a:pPr lvl="0"/>
            <a:r>
              <a:rPr lang="en-US" sz="3385" dirty="0">
                <a:solidFill>
                  <a:prstClr val="black"/>
                </a:solidFill>
              </a:rPr>
              <a:t>Greek Lit. “to line up face to face with one man and so against the other”</a:t>
            </a:r>
          </a:p>
          <a:p>
            <a:pPr lvl="0"/>
            <a:r>
              <a:rPr lang="en-US" sz="3385" dirty="0">
                <a:solidFill>
                  <a:prstClr val="black"/>
                </a:solidFill>
              </a:rPr>
              <a:t>When we say we serve God we must be against Mammon</a:t>
            </a:r>
          </a:p>
        </p:txBody>
      </p:sp>
    </p:spTree>
    <p:extLst>
      <p:ext uri="{BB962C8B-B14F-4D97-AF65-F5344CB8AC3E}">
        <p14:creationId xmlns:p14="http://schemas.microsoft.com/office/powerpoint/2010/main" val="1469180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67477" y="807157"/>
            <a:ext cx="783124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THE OTHER MASTER - MAMMON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39865" y="1809682"/>
            <a:ext cx="10257577" cy="425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85" dirty="0">
                <a:solidFill>
                  <a:prstClr val="black"/>
                </a:solidFill>
              </a:rPr>
              <a:t>“The other” – “…the other of two… i.e. one not of the same nature, form, class, kind, different”</a:t>
            </a:r>
          </a:p>
          <a:p>
            <a:pPr lvl="0"/>
            <a:r>
              <a:rPr lang="en-US" sz="3385" dirty="0"/>
              <a:t>Not simply the other of the two but the Master of distinct or opposite character</a:t>
            </a:r>
          </a:p>
          <a:p>
            <a:pPr lvl="0"/>
            <a:r>
              <a:rPr lang="en-US" sz="3385" dirty="0"/>
              <a:t>Riches &amp; Treasure in which TRUST is placed</a:t>
            </a:r>
          </a:p>
          <a:p>
            <a:pPr lvl="0"/>
            <a:r>
              <a:rPr lang="en-US" sz="3385" dirty="0">
                <a:solidFill>
                  <a:prstClr val="black"/>
                </a:solidFill>
              </a:rPr>
              <a:t>“Riches personified as a master –  Gold, silver, riches, possessions are here intended. </a:t>
            </a:r>
          </a:p>
          <a:p>
            <a:pPr lvl="0"/>
            <a:r>
              <a:rPr lang="en-US" sz="3385" dirty="0">
                <a:solidFill>
                  <a:prstClr val="black"/>
                </a:solidFill>
              </a:rPr>
              <a:t>“the World” often used to describe “worldly minded””</a:t>
            </a:r>
          </a:p>
        </p:txBody>
      </p:sp>
    </p:spTree>
    <p:extLst>
      <p:ext uri="{BB962C8B-B14F-4D97-AF65-F5344CB8AC3E}">
        <p14:creationId xmlns:p14="http://schemas.microsoft.com/office/powerpoint/2010/main" val="11127341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31263" y="490285"/>
            <a:ext cx="7831248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3 GREAT CHARACTERISTICS OF MAMMON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39865" y="1936835"/>
            <a:ext cx="102575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1. Riches can rule those who give their hearts to seek them</a:t>
            </a:r>
          </a:p>
          <a:p>
            <a:pPr lvl="0"/>
            <a:r>
              <a:rPr lang="en-US" sz="3200" dirty="0"/>
              <a:t>Deuteronomy 6:10-12</a:t>
            </a:r>
          </a:p>
          <a:p>
            <a:pPr lvl="0"/>
            <a:r>
              <a:rPr lang="en-US" sz="3200" dirty="0"/>
              <a:t>2. Riches are ruling our lives when they become the object of our affections</a:t>
            </a:r>
            <a:endParaRPr lang="en-US" sz="3200" dirty="0">
              <a:solidFill>
                <a:prstClr val="black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3. Some give up everything for this MAMMON: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	1	Family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	2	Credibility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	3	The church</a:t>
            </a:r>
          </a:p>
        </p:txBody>
      </p:sp>
    </p:spTree>
    <p:extLst>
      <p:ext uri="{BB962C8B-B14F-4D97-AF65-F5344CB8AC3E}">
        <p14:creationId xmlns:p14="http://schemas.microsoft.com/office/powerpoint/2010/main" val="1925924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31263" y="490285"/>
            <a:ext cx="783124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RETREAT FROM SERVING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39865" y="1936835"/>
            <a:ext cx="102575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2 Corinthians 4:4 “whose minds the god of this age has blinded”</a:t>
            </a:r>
          </a:p>
          <a:p>
            <a:pPr lvl="0"/>
            <a:r>
              <a:rPr lang="en-US" sz="3600" dirty="0"/>
              <a:t>1 Timothy 6:9,10 “love of money is a root of all kinds of evil”</a:t>
            </a:r>
          </a:p>
          <a:p>
            <a:pPr lvl="0"/>
            <a:r>
              <a:rPr lang="en-US" sz="3600" dirty="0"/>
              <a:t>In the end Mammon destroys the LIFE &amp; PERSONALITY of its servant – spirituality completely overshadowed by worldly affection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217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31263" y="490285"/>
            <a:ext cx="783124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WE CANNOT SERVE BOTH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39865" y="1692391"/>
            <a:ext cx="10257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God demands single service - </a:t>
            </a:r>
          </a:p>
          <a:p>
            <a:pPr lvl="0"/>
            <a:r>
              <a:rPr lang="en-US" sz="3600" dirty="0"/>
              <a:t>Matthew 6:19 “do not lay up for yourselves treasures on earth…”</a:t>
            </a:r>
          </a:p>
          <a:p>
            <a:pPr lvl="0"/>
            <a:r>
              <a:rPr lang="en-US" sz="3600" dirty="0"/>
              <a:t>Matthew 6:22 “lamp of the body is the eye…”</a:t>
            </a:r>
          </a:p>
          <a:p>
            <a:pPr lvl="0"/>
            <a:r>
              <a:rPr lang="en-US" sz="3600" dirty="0">
                <a:solidFill>
                  <a:prstClr val="black"/>
                </a:solidFill>
              </a:rPr>
              <a:t>To love God we must hate MAMMON!</a:t>
            </a:r>
          </a:p>
          <a:p>
            <a:pPr lvl="0"/>
            <a:r>
              <a:rPr lang="en-US" sz="3600" dirty="0">
                <a:solidFill>
                  <a:prstClr val="black"/>
                </a:solidFill>
              </a:rPr>
              <a:t>Mammon is opposed to God – loving it pulls our love away from God</a:t>
            </a:r>
          </a:p>
          <a:p>
            <a:pPr lvl="0"/>
            <a:r>
              <a:rPr lang="en-US" sz="3600" dirty="0">
                <a:solidFill>
                  <a:prstClr val="black"/>
                </a:solidFill>
              </a:rPr>
              <a:t>Therefore, we CANNOT SERVE BOTH!</a:t>
            </a:r>
          </a:p>
        </p:txBody>
      </p:sp>
    </p:spTree>
    <p:extLst>
      <p:ext uri="{BB962C8B-B14F-4D97-AF65-F5344CB8AC3E}">
        <p14:creationId xmlns:p14="http://schemas.microsoft.com/office/powerpoint/2010/main" val="2920589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67477" y="598124"/>
            <a:ext cx="783124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SINCERITY OF HEART THE KEY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39865" y="1782925"/>
            <a:ext cx="10257577" cy="423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850" dirty="0">
                <a:solidFill>
                  <a:prstClr val="black"/>
                </a:solidFill>
              </a:rPr>
              <a:t>Colossians 3:22 “in sincerity of heart,…”</a:t>
            </a:r>
          </a:p>
          <a:p>
            <a:pPr lvl="0"/>
            <a:r>
              <a:rPr lang="en-US" sz="3850" dirty="0"/>
              <a:t>Matthew 6:19 “do not lay up for yourselves treasures on earth…”</a:t>
            </a:r>
          </a:p>
          <a:p>
            <a:pPr lvl="0"/>
            <a:r>
              <a:rPr lang="en-US" sz="3850" dirty="0"/>
              <a:t>God must always remain enthroned in our hearts</a:t>
            </a:r>
            <a:endParaRPr lang="en-US" sz="3850" dirty="0">
              <a:solidFill>
                <a:prstClr val="black"/>
              </a:solidFill>
            </a:endParaRPr>
          </a:p>
          <a:p>
            <a:pPr lvl="0"/>
            <a:r>
              <a:rPr lang="en-US" sz="3850" dirty="0">
                <a:solidFill>
                  <a:prstClr val="black"/>
                </a:solidFill>
              </a:rPr>
              <a:t>Matthew 6:33 “seek first the kingdom of God”</a:t>
            </a:r>
          </a:p>
          <a:p>
            <a:pPr lvl="0"/>
            <a:r>
              <a:rPr lang="en-US" sz="3850" dirty="0">
                <a:solidFill>
                  <a:prstClr val="black"/>
                </a:solidFill>
              </a:rPr>
              <a:t>What happens when God is dethroned &amp; Mammon enthroned?</a:t>
            </a:r>
          </a:p>
        </p:txBody>
      </p:sp>
    </p:spTree>
    <p:extLst>
      <p:ext uri="{BB962C8B-B14F-4D97-AF65-F5344CB8AC3E}">
        <p14:creationId xmlns:p14="http://schemas.microsoft.com/office/powerpoint/2010/main" val="19017967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267484" y="389093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467477" y="598124"/>
            <a:ext cx="7831248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WHEN MAMMON IS ENTHRONED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267484" y="1882513"/>
            <a:ext cx="10257577" cy="423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850" dirty="0">
                <a:solidFill>
                  <a:prstClr val="black"/>
                </a:solidFill>
              </a:rPr>
              <a:t>DEDICATION TO GOD IS WEAKENED</a:t>
            </a:r>
          </a:p>
          <a:p>
            <a:pPr lvl="0"/>
            <a:r>
              <a:rPr lang="en-US" sz="3850" dirty="0"/>
              <a:t>OUR GOALS IN LIFE ARE CHANGED</a:t>
            </a:r>
          </a:p>
          <a:p>
            <a:pPr lvl="0"/>
            <a:r>
              <a:rPr lang="en-US" sz="3850" dirty="0"/>
              <a:t>DIVISION OF COMMITMENT OCCURS</a:t>
            </a:r>
            <a:endParaRPr lang="en-US" sz="3850" dirty="0">
              <a:solidFill>
                <a:prstClr val="black"/>
              </a:solidFill>
            </a:endParaRPr>
          </a:p>
          <a:p>
            <a:pPr lvl="0"/>
            <a:r>
              <a:rPr lang="en-US" sz="3850" dirty="0">
                <a:solidFill>
                  <a:prstClr val="black"/>
                </a:solidFill>
              </a:rPr>
              <a:t>Matthew 16:24-26 “deny himself…take up his cross…follow Me”</a:t>
            </a:r>
          </a:p>
          <a:p>
            <a:pPr lvl="0"/>
            <a:r>
              <a:rPr lang="en-US" sz="3850" dirty="0">
                <a:solidFill>
                  <a:prstClr val="black"/>
                </a:solidFill>
              </a:rPr>
              <a:t>Inconsistency becomes our “standard”</a:t>
            </a:r>
          </a:p>
          <a:p>
            <a:pPr lvl="0"/>
            <a:r>
              <a:rPr lang="en-US" sz="3850" dirty="0">
                <a:solidFill>
                  <a:prstClr val="black"/>
                </a:solidFill>
              </a:rPr>
              <a:t>Eventually, God is totally rejected </a:t>
            </a:r>
          </a:p>
        </p:txBody>
      </p:sp>
    </p:spTree>
    <p:extLst>
      <p:ext uri="{BB962C8B-B14F-4D97-AF65-F5344CB8AC3E}">
        <p14:creationId xmlns:p14="http://schemas.microsoft.com/office/powerpoint/2010/main" val="1951083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680199" y="168603"/>
            <a:ext cx="1122547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Bookman Old Style" panose="02050604050505020204" pitchFamily="18" charset="0"/>
              </a:rPr>
              <a:t>LAST THREE LESSONS – ONE CENTRAL TRUTH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3533B8-A75C-8477-CA0F-D13787C2ECF6}"/>
              </a:ext>
            </a:extLst>
          </p:cNvPr>
          <p:cNvSpPr txBox="1"/>
          <p:nvPr/>
        </p:nvSpPr>
        <p:spPr>
          <a:xfrm>
            <a:off x="680199" y="3866768"/>
            <a:ext cx="107214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CHOOSE GOD</a:t>
            </a:r>
          </a:p>
          <a:p>
            <a:pPr algn="ctr"/>
            <a:r>
              <a:rPr lang="en-US" sz="7200" dirty="0">
                <a:solidFill>
                  <a:schemeClr val="bg1"/>
                </a:solidFill>
              </a:rPr>
              <a:t>THE END WILL BE WORTH IT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2083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4736</TotalTime>
  <Words>834</Words>
  <Application>Microsoft Office PowerPoint</Application>
  <PresentationFormat>Widescreen</PresentationFormat>
  <Paragraphs>117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 BERKLEY</vt:lpstr>
      <vt:lpstr>Calibri Light</vt:lpstr>
      <vt:lpstr>Arial Narrow</vt:lpstr>
      <vt:lpstr>Calibri</vt:lpstr>
      <vt:lpstr>Bookman Old Style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191</cp:revision>
  <dcterms:created xsi:type="dcterms:W3CDTF">2017-09-29T03:02:24Z</dcterms:created>
  <dcterms:modified xsi:type="dcterms:W3CDTF">2022-12-10T03:05:18Z</dcterms:modified>
</cp:coreProperties>
</file>